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40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E6466-7F0E-48BF-83C7-6C3C5D32DF37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0E171F-D8A4-46BC-AAE3-57C582015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379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0E171F-D8A4-46BC-AAE3-57C582015BE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458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Lock In A 3D Electronic System">
            <a:extLst>
              <a:ext uri="{FF2B5EF4-FFF2-40B4-BE49-F238E27FC236}">
                <a16:creationId xmlns:a16="http://schemas.microsoft.com/office/drawing/2014/main" id="{4B731EB1-7F8D-B4DD-2FE5-7AF5F7ED59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2177" r="12609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Digital Security Threats in Healthcare: An Analysis and Preparedness Plan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Aidan Blackmon &amp; Lorenzo Troia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mute="1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n-US" sz="3500"/>
              <a:t>The Digital Threat Landscape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178604"/>
            <a:ext cx="4000647" cy="406147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• Growth of the digital world: Increased interconnectedness and data usage.</a:t>
            </a:r>
          </a:p>
          <a:p>
            <a:pPr marL="0" indent="0">
              <a:buNone/>
            </a:pPr>
            <a:r>
              <a:rPr lang="en-US" sz="2400" dirty="0"/>
              <a:t>• Rise in cyber threats: Volume, variety, and velocity of attacks.</a:t>
            </a:r>
          </a:p>
          <a:p>
            <a:pPr marL="0" indent="0">
              <a:buNone/>
            </a:pPr>
            <a:r>
              <a:rPr lang="en-US" sz="2400" dirty="0"/>
              <a:t>• Unique vulnerabilities in healthcare: Critical patient data, interconnected systems, and legacy software.</a:t>
            </a:r>
          </a:p>
        </p:txBody>
      </p:sp>
      <p:pic>
        <p:nvPicPr>
          <p:cNvPr id="5" name="Picture 4" descr="A digitally rendered city with numbers">
            <a:extLst>
              <a:ext uri="{FF2B5EF4-FFF2-40B4-BE49-F238E27FC236}">
                <a16:creationId xmlns:a16="http://schemas.microsoft.com/office/drawing/2014/main" id="{05B03B26-28B9-8631-71CF-D6D13FE585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178" r="46099"/>
          <a:stretch/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Key Cybersecurity Challenges in Healthcare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321" y="2227943"/>
            <a:ext cx="5033221" cy="378822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100"/>
              <a:t>• Data Breaches: Patient records as high-value targets.</a:t>
            </a:r>
          </a:p>
          <a:p>
            <a:pPr marL="0" indent="0">
              <a:lnSpc>
                <a:spcPct val="90000"/>
              </a:lnSpc>
              <a:buNone/>
            </a:pPr>
            <a:endParaRPr lang="en-US" sz="2100"/>
          </a:p>
          <a:p>
            <a:pPr marL="0" indent="0">
              <a:lnSpc>
                <a:spcPct val="90000"/>
              </a:lnSpc>
              <a:buNone/>
            </a:pPr>
            <a:r>
              <a:rPr lang="en-US" sz="2100"/>
              <a:t>• Ransomware Attacks: Hospitals targeted for quick payouts.</a:t>
            </a:r>
          </a:p>
          <a:p>
            <a:pPr marL="0" indent="0">
              <a:lnSpc>
                <a:spcPct val="90000"/>
              </a:lnSpc>
              <a:buNone/>
            </a:pPr>
            <a:endParaRPr lang="en-US" sz="2100"/>
          </a:p>
          <a:p>
            <a:pPr marL="0" indent="0">
              <a:lnSpc>
                <a:spcPct val="90000"/>
              </a:lnSpc>
              <a:buNone/>
            </a:pPr>
            <a:r>
              <a:rPr lang="en-US" sz="2100"/>
              <a:t>• Phishing Scams: Exploiting employee vulnerabilities.</a:t>
            </a:r>
          </a:p>
          <a:p>
            <a:pPr marL="0" indent="0">
              <a:lnSpc>
                <a:spcPct val="90000"/>
              </a:lnSpc>
              <a:buNone/>
            </a:pPr>
            <a:endParaRPr lang="en-US" sz="2100"/>
          </a:p>
          <a:p>
            <a:pPr marL="0" indent="0">
              <a:lnSpc>
                <a:spcPct val="90000"/>
              </a:lnSpc>
              <a:buNone/>
            </a:pPr>
            <a:r>
              <a:rPr lang="en-US" sz="2100"/>
              <a:t>• IoT and Connected Devices: Medical devices as entry points for attackers.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9435" y="0"/>
            <a:ext cx="195456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567" y="2369132"/>
            <a:ext cx="2119736" cy="2119736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Graphic 6" descr="Doctor">
            <a:extLst>
              <a:ext uri="{FF2B5EF4-FFF2-40B4-BE49-F238E27FC236}">
                <a16:creationId xmlns:a16="http://schemas.microsoft.com/office/drawing/2014/main" id="{6A042C86-D2E6-C24A-F0E7-456786D72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n-US" sz="3500" dirty="0"/>
              <a:t>Cyber Threats Targeting Healthcare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1864461"/>
            <a:ext cx="4000647" cy="47488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/>
              <a:t>• Malware and Ransomware: Shutting down systems, encrypting files, demanding payment.</a:t>
            </a:r>
          </a:p>
          <a:p>
            <a:pPr marL="0" indent="0">
              <a:buNone/>
            </a:pPr>
            <a:r>
              <a:rPr lang="en-US" sz="1800" dirty="0"/>
              <a:t>• Phishing: Deceptive emails targeting employees to steal credentials.</a:t>
            </a:r>
          </a:p>
          <a:p>
            <a:pPr marL="0" indent="0">
              <a:buNone/>
            </a:pPr>
            <a:r>
              <a:rPr lang="en-US" sz="1800" dirty="0"/>
              <a:t>• Distributed Denial-of-Service (DDoS): Overloading systems to disrupt operations.</a:t>
            </a:r>
          </a:p>
          <a:p>
            <a:pPr marL="0" indent="0">
              <a:buNone/>
            </a:pPr>
            <a:r>
              <a:rPr lang="en-US" sz="1800" dirty="0"/>
              <a:t>• Insider Threats: Malicious or careless actions by employees.</a:t>
            </a:r>
          </a:p>
          <a:p>
            <a:pPr marL="0" indent="0">
              <a:buNone/>
            </a:pPr>
            <a:r>
              <a:rPr lang="en-US" sz="1800" dirty="0"/>
              <a:t>• Supply Chain Attacks: Compromising third-party vendors.</a:t>
            </a:r>
          </a:p>
        </p:txBody>
      </p:sp>
      <p:pic>
        <p:nvPicPr>
          <p:cNvPr id="14" name="Picture 13" descr="Computer script on a screen">
            <a:extLst>
              <a:ext uri="{FF2B5EF4-FFF2-40B4-BE49-F238E27FC236}">
                <a16:creationId xmlns:a16="http://schemas.microsoft.com/office/drawing/2014/main" id="{23FE26E4-CBBD-37DF-3BEB-CA084357EB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675" r="50448" b="-1"/>
          <a:stretch/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Consequences of Cyber Attacks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614023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/>
              <a:t>• Operational Disruption: Downtime in critical services like ERs.</a:t>
            </a:r>
          </a:p>
          <a:p>
            <a:pPr marL="0" indent="0">
              <a:buNone/>
            </a:pPr>
            <a:r>
              <a:rPr lang="en-US" sz="1800" dirty="0"/>
              <a:t>• Financial Loss: Ransom payouts, regulatory fines, and recovery costs.</a:t>
            </a:r>
          </a:p>
          <a:p>
            <a:pPr marL="0" indent="0">
              <a:buNone/>
            </a:pPr>
            <a:r>
              <a:rPr lang="en-US" sz="1800" dirty="0"/>
              <a:t>• Data Compromise: Theft of sensitive patient records.</a:t>
            </a:r>
          </a:p>
          <a:p>
            <a:pPr marL="0" indent="0">
              <a:buNone/>
            </a:pPr>
            <a:r>
              <a:rPr lang="en-US" sz="1800" dirty="0"/>
              <a:t>• Reputational Damage: Loss of patient trust.</a:t>
            </a:r>
          </a:p>
        </p:txBody>
      </p:sp>
      <p:pic>
        <p:nvPicPr>
          <p:cNvPr id="5" name="Picture 4" descr="Pen placed on top of a signature line">
            <a:extLst>
              <a:ext uri="{FF2B5EF4-FFF2-40B4-BE49-F238E27FC236}">
                <a16:creationId xmlns:a16="http://schemas.microsoft.com/office/drawing/2014/main" id="{281E39B7-FEFD-4FC7-2542-CA23B7BB14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2672" r="2777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59" y="3752849"/>
            <a:ext cx="2468166" cy="2452687"/>
          </a:xfrm>
        </p:spPr>
        <p:txBody>
          <a:bodyPr anchor="ctr">
            <a:normAutofit/>
          </a:bodyPr>
          <a:lstStyle/>
          <a:p>
            <a:r>
              <a:rPr lang="en-US" sz="3100"/>
              <a:t>Building a Robust Defense System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7B93D34-B7F1-F426-972E-6451244646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14" b="15344"/>
          <a:stretch/>
        </p:blipFill>
        <p:spPr bwMode="auto">
          <a:xfrm>
            <a:off x="20" y="10"/>
            <a:ext cx="9143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67986" y="3752850"/>
            <a:ext cx="5614060" cy="24526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600"/>
              <a:t>• Proactive Measures: Regular employee training, endpoint security solutions.</a:t>
            </a:r>
          </a:p>
          <a:p>
            <a:pPr marL="0" indent="0">
              <a:buNone/>
            </a:pPr>
            <a:r>
              <a:rPr lang="en-US" sz="1600"/>
              <a:t>• System Upgrades: Patching legacy systems, deploying threat detection tools.</a:t>
            </a:r>
          </a:p>
          <a:p>
            <a:pPr marL="0" indent="0">
              <a:buNone/>
            </a:pPr>
            <a:r>
              <a:rPr lang="en-US" sz="1600"/>
              <a:t>• Response Planning: Incident response plans and regular drills.</a:t>
            </a:r>
          </a:p>
          <a:p>
            <a:pPr marL="0" indent="0">
              <a:buNone/>
            </a:pPr>
            <a:r>
              <a:rPr lang="en-US" sz="1600"/>
              <a:t>• Compliance: Adhering to HIPAA and other regulatory standards.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Strategic Action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/>
              <a:t>Implement Zero Trust Architecture: Never trust, always verify.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Strengthen Network Segmentation: Limit access to critical systems.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Monitor Systems Continuously: Real-time threat detection and alerts.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Collaborate with Industry Experts: Cybersecurity firms and agencies.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Invest in Employee Training: Reduce human vulnerabilities.</a:t>
            </a:r>
          </a:p>
        </p:txBody>
      </p:sp>
      <p:pic>
        <p:nvPicPr>
          <p:cNvPr id="5" name="Picture 4" descr="Blue blocks and networks technology background">
            <a:extLst>
              <a:ext uri="{FF2B5EF4-FFF2-40B4-BE49-F238E27FC236}">
                <a16:creationId xmlns:a16="http://schemas.microsoft.com/office/drawing/2014/main" id="{4DEA355B-7057-1FA3-FA00-BB3EC86F13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774" r="46684" b="-446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500"/>
              <a:t>Securing the Future of Healthcare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• Cybersecurity is critical to protecting patients and ensuring operational continuity.</a:t>
            </a:r>
          </a:p>
          <a:p>
            <a:pPr marL="0" indent="0">
              <a:buNone/>
            </a:pPr>
            <a:r>
              <a:rPr lang="en-US" sz="2000" dirty="0"/>
              <a:t>• A proactive, multi-layered approach is essential.</a:t>
            </a:r>
          </a:p>
          <a:p>
            <a:pPr marL="0" indent="0">
              <a:buNone/>
            </a:pPr>
            <a:r>
              <a:rPr lang="en-US" sz="2000" dirty="0"/>
              <a:t>• Collaboration, vigilance, and preparedness are the keys to resilience.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513D659-0E15-F431-88C3-27D909D3A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7" r="25883" b="-2"/>
          <a:stretch/>
        </p:blipFill>
        <p:spPr bwMode="auto">
          <a:xfrm>
            <a:off x="4572000" y="1"/>
            <a:ext cx="457711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367</Words>
  <Application>Microsoft Office PowerPoint</Application>
  <PresentationFormat>On-screen Show (4:3)</PresentationFormat>
  <Paragraphs>41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Arial</vt:lpstr>
      <vt:lpstr>Calibri</vt:lpstr>
      <vt:lpstr>Office Theme</vt:lpstr>
      <vt:lpstr>Digital Security Threats in Healthcare: An Analysis and Preparedness Plan</vt:lpstr>
      <vt:lpstr>The Digital Threat Landscape</vt:lpstr>
      <vt:lpstr>Key Cybersecurity Challenges in Healthcare</vt:lpstr>
      <vt:lpstr>Cyber Threats Targeting Healthcare</vt:lpstr>
      <vt:lpstr>Consequences of Cyber Attacks</vt:lpstr>
      <vt:lpstr>Building a Robust Defense System</vt:lpstr>
      <vt:lpstr>Strategic Action Plan</vt:lpstr>
      <vt:lpstr>Securing the Future of Healthcare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Aidan Blackmon</dc:creator>
  <cp:keywords/>
  <dc:description>generated using python-pptx</dc:description>
  <cp:lastModifiedBy>Aidan Blackmon</cp:lastModifiedBy>
  <cp:revision>2</cp:revision>
  <dcterms:created xsi:type="dcterms:W3CDTF">2013-01-27T09:14:16Z</dcterms:created>
  <dcterms:modified xsi:type="dcterms:W3CDTF">2024-11-26T20:57:56Z</dcterms:modified>
  <cp:category/>
</cp:coreProperties>
</file>

<file path=docProps/thumbnail.jpeg>
</file>